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rial Black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ArialBlack-regular.fnt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7.jp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5" Type="http://schemas.openxmlformats.org/officeDocument/2006/relationships/image" Target="../media/image8.png"/><Relationship Id="rId6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751382" y="584213"/>
            <a:ext cx="7641300" cy="3975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/>
          <p:nvPr>
            <p:ph type="ctrTitle"/>
          </p:nvPr>
        </p:nvSpPr>
        <p:spPr>
          <a:xfrm>
            <a:off x="1143000" y="84480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b="0" i="0" lang="en-US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Celestial-Inertial UA</a:t>
            </a:r>
            <a:r>
              <a:rPr lang="en-US" sz="3400">
                <a:latin typeface="Arial Black"/>
                <a:ea typeface="Arial Black"/>
                <a:cs typeface="Arial Black"/>
                <a:sym typeface="Arial Black"/>
              </a:rPr>
              <a:t>V</a:t>
            </a:r>
            <a:r>
              <a:rPr b="0" i="0" lang="en-US" sz="3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Navigation in a GPS-negative Environment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Shape 90"/>
          <p:cNvSpPr txBox="1"/>
          <p:nvPr>
            <p:ph idx="1" type="subTitle"/>
          </p:nvPr>
        </p:nvSpPr>
        <p:spPr>
          <a:xfrm>
            <a:off x="751503" y="2890025"/>
            <a:ext cx="38205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Austin Kreulach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Arkansas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Engineering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4572003" y="2893525"/>
            <a:ext cx="38205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Harrison Welch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Austin Peay State University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Department of Computer Science and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Information Technology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96" y="660421"/>
            <a:ext cx="986275" cy="9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750" y="660425"/>
            <a:ext cx="987552" cy="987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Interpreting Dec and RA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293050" y="1077200"/>
            <a:ext cx="39510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Dec - Declination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  - 	Right Ascension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Declination corresponds to latitude. If the declination of the center of the image, our zenith, is 48 degrees north, then we are at 48 degrees north latitude.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RA corresponds to longitude. The translation from RA to longitude, however, still eludes us at this point in time. To be determined in the following weeks.</a:t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75" y="1358425"/>
            <a:ext cx="4145975" cy="24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4618025" y="4017800"/>
            <a:ext cx="4062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https://www.satyacenter.com/media/wysiwyg/legacy_article_images/article_904_2.jpg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7599" y="1196668"/>
            <a:ext cx="3369725" cy="3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176789" y="424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PyEphem is a Python library used to constrain the celestial sphere using absolute time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224" y="1012946"/>
            <a:ext cx="2035832" cy="389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Work to be Completed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118525" y="1049050"/>
            <a:ext cx="364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Decreasing statistical noise in Astrometry.net</a:t>
            </a:r>
            <a:endParaRPr/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Image Stacking</a:t>
            </a:r>
            <a:endParaRPr/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Filtering</a:t>
            </a:r>
            <a:endParaRPr/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Regression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Hardware issues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Testing</a:t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025" y="1181837"/>
            <a:ext cx="5232576" cy="277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3961200" y="4139050"/>
            <a:ext cx="47361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https://upload.wikimedia.org/wikipedia/commons/thumb/d/d4/Constellations_ecliptic_equirectangular_plot.svg/1024px-Constellations_ecliptic_equirectangular_plot.svg.png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 Rig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4618025" y="996375"/>
            <a:ext cx="4440600" cy="3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ZWO ASI 178MM Camera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Image stacking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Raspberry Pi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Python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Steven Marple’s python binding library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Parrot AR drone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lift into the air for a higher altitude shot</a:t>
            </a:r>
            <a:endParaRPr sz="1800"/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20368" l="55777" r="31621" t="32417"/>
          <a:stretch/>
        </p:blipFill>
        <p:spPr>
          <a:xfrm>
            <a:off x="95714" y="1812225"/>
            <a:ext cx="1682477" cy="178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551" y="899025"/>
            <a:ext cx="3035675" cy="195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7562" y="2990641"/>
            <a:ext cx="3515600" cy="188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Image Stacking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232425" y="1067100"/>
            <a:ext cx="3819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Photography trick used to sharpen images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Combines images into one with a greater depth of field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025" y="1067101"/>
            <a:ext cx="4787176" cy="358861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4062250" y="4704950"/>
            <a:ext cx="47700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https://www.breathingcolor.com/blog/wp-content/uploads/2015/07/BC-FocusStacking-06-679x509.jpg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25" y="2571746"/>
            <a:ext cx="3056025" cy="20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464825" y="4664525"/>
            <a:ext cx="3056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https://cdn.instructables.com/FGQ/0TC3/GSUSMKLZ/FGQ0TC3GSUSMKLZ.LARGE.jpg?auto=webp&amp;crop=3:2</a:t>
            </a:r>
            <a:endParaRPr sz="900">
              <a:solidFill>
                <a:srgbClr val="999999"/>
              </a:solidFill>
            </a:endParaRPr>
          </a:p>
        </p:txBody>
      </p:sp>
      <p:cxnSp>
        <p:nvCxnSpPr>
          <p:cNvPr id="227" name="Shape 227"/>
          <p:cNvCxnSpPr>
            <a:stCxn id="225" idx="0"/>
            <a:endCxn id="226" idx="0"/>
          </p:cNvCxnSpPr>
          <p:nvPr/>
        </p:nvCxnSpPr>
        <p:spPr>
          <a:xfrm flipH="1">
            <a:off x="1992937" y="2571746"/>
            <a:ext cx="17700" cy="2092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152475"/>
            <a:ext cx="5544300" cy="29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Kalman Filtering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fading unscented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error reduced by 21.4% and mean error reduced by 7.1%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Matrices to filter sooth position estimations from raw 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Exponential Weighted Moving Average (EWMA)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Linearly Weighted Moving Average (LWMA)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computationally complex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noise and human interference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176800" y="4265100"/>
            <a:ext cx="89835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X. Wang, J. Qiu, S. Ye and G. Dai, "An advanced fingerprint-based indoor localization scheme for WSNs," </a:t>
            </a:r>
            <a:r>
              <a:rPr i="1"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2014 9th IEEE Conference on Industrial Electronics and Applications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Hangzhou, 2014, pp. 2164-2169.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doi: 10.1109/ICIEA.2014.6931530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F. Si, Y. Zhao and X. Zhang, "Memory fading unscented Kalman filter and its application in navigation by stellar refraction," </a:t>
            </a:r>
            <a:r>
              <a:rPr i="1"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2017 IEEE Aerospace Conference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Big Sky, MT, 2017, pp. 1-8. Accessed Jun 15, 2018. http://ieeexplore.ieee.org/stamp/stamp.jsp?tp=&amp;arnumber=7943569&amp;isnumber=7943554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676" y="1717709"/>
            <a:ext cx="3573350" cy="11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7401" y="801903"/>
            <a:ext cx="5389625" cy="6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Filtering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Potential Points of Failure</a:t>
            </a:r>
            <a:endParaRPr/>
          </a:p>
        </p:txBody>
      </p:sp>
      <p:pic>
        <p:nvPicPr>
          <p:cNvPr descr="Image result for stars at twilight" id="244" name="Shape 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6724" y="1501579"/>
            <a:ext cx="5190665" cy="285306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3575154" y="4482059"/>
            <a:ext cx="484182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https://stgreenie.wordpress.com/2014/10/05/star-stuck/</a:t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97436" y="1501579"/>
            <a:ext cx="4572000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Magnification of error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Astrometry.net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speed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Calculations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Equipment Weight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Photography quality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Capture Speed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 number,</a:t>
            </a:r>
            <a:endParaRPr/>
          </a:p>
          <a:p>
            <a:pPr indent="-171450" lvl="1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Aperture and focal length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Vehicular Attitude vs. Photography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 txBox="1"/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Potential for Future Researchers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18525" y="1049050"/>
            <a:ext cx="364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Continue statistical refinement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Expand system to work under twilight conditions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Sun tracking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Combine with INS</a:t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200" y="1072714"/>
            <a:ext cx="5080174" cy="336907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910675" y="4543250"/>
            <a:ext cx="4931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https://i.kinja-img.com/gawker-media/image/upload/s--qpmp73Ax--/c_fit,f_auto,fl_progressive,q_80,w_636/girka2ijae6givozeqld.jpg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Overview of Celestial Navigation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Our Tools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Proposed Method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 to be Completed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Potential for Future Researchers</a:t>
            </a: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Review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311700" y="143525"/>
            <a:ext cx="838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b="0" i="0" lang="en-US" sz="33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Presentation Structure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Overview of Celestial Navigation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Our Tools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Proposed Method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 to be Completed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Potential for Future Researchers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257175" y="143525"/>
            <a:ext cx="844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Overview of Celestial Navigation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00" y="961600"/>
            <a:ext cx="4544676" cy="3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78675" y="4623650"/>
            <a:ext cx="48951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https://web.archive.org/web/20140813074310/http://www.fedstats.gov/kids/mapstats/concepts_latlg.html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851" y="961600"/>
            <a:ext cx="3071100" cy="36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4973775" y="4514700"/>
            <a:ext cx="38709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http://blog.nameastarlive.com/wp-content/uploads/ra-dec_illustration_wp.jpg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>
            <p:ph type="title"/>
          </p:nvPr>
        </p:nvSpPr>
        <p:spPr>
          <a:xfrm>
            <a:off x="290725" y="143525"/>
            <a:ext cx="840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Our Tools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118525" y="1049050"/>
            <a:ext cx="364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/>
              <a:t>ZWO Camera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Astrometry.net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PyEphem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AstroPy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3224" y="1049046"/>
            <a:ext cx="2035832" cy="389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3400" y="1671312"/>
            <a:ext cx="3977200" cy="26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3629100" y="4465450"/>
            <a:ext cx="1885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Capture from Astrometry.net’s Gallery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ZWO Camera</a:t>
            </a:r>
            <a:endParaRPr/>
          </a:p>
        </p:txBody>
      </p:sp>
      <p:sp>
        <p:nvSpPr>
          <p:cNvPr id="127" name="Shape 127"/>
          <p:cNvSpPr txBox="1"/>
          <p:nvPr/>
        </p:nvSpPr>
        <p:spPr>
          <a:xfrm>
            <a:off x="311700" y="4407500"/>
            <a:ext cx="21828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https://astronomy-imaging-camera.com/product/asi178mm-mono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20368" l="55777" r="31621" t="32417"/>
          <a:stretch/>
        </p:blipFill>
        <p:spPr>
          <a:xfrm>
            <a:off x="2931743" y="918249"/>
            <a:ext cx="3280502" cy="348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6288750" y="959850"/>
            <a:ext cx="2712300" cy="3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Monochrome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6.4 Megapixel 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Max Res: 3096*2080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Read noise: 2.2e - 1.4e</a:t>
            </a:r>
            <a:endParaRPr/>
          </a:p>
        </p:txBody>
      </p:sp>
      <p:pic>
        <p:nvPicPr>
          <p:cNvPr descr="ASI178MM QE"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50" y="1057050"/>
            <a:ext cx="2465201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5">
            <a:alphaModFix/>
          </a:blip>
          <a:srcRect b="38245" l="58349" r="28081" t="30833"/>
          <a:stretch/>
        </p:blipFill>
        <p:spPr>
          <a:xfrm>
            <a:off x="390050" y="2696975"/>
            <a:ext cx="2541696" cy="164417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520900" y="781900"/>
            <a:ext cx="14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Mono</a:t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520900" y="2513250"/>
            <a:ext cx="14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02300"/>
            <a:ext cx="2308174" cy="15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2" y="2874336"/>
            <a:ext cx="2308174" cy="20340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-27774" y="4847100"/>
            <a:ext cx="29871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Screenshot from Sellarium uploaded into nova.astrometry.net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2906575" y="1175450"/>
            <a:ext cx="5925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algorithm relies on prior knowledge of where the stars are in the sky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Sloan Digital Sky Survey (yearly release)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Builds “quads” which are groupings of 4 stars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most distant points forming an axis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remaining star locations about that axis are hashed and stored in a database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Bayesian decision of passing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viable “quad”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Expectation of at least 1 million hashes for the entire night sky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RA and DEC of the input image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2959325" y="4637700"/>
            <a:ext cx="6184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Dustin Lang, David W. Hogg, Keir Mierle, Michael Blanton, Sam Roweis. “Astrometry.net: Blind  astrometric calibration of arbitrary  astronomical images.” 2009. Accessed June 14, 2018. https://arxiv.org/pdf/0910.2233.pdf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7383" y="3369562"/>
            <a:ext cx="2258025" cy="1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91350" y="96950"/>
            <a:ext cx="82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We use Astrometry.net to analyze images of starfields to find named instance stars</a:t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6">
            <a:alphaModFix/>
          </a:blip>
          <a:srcRect b="59881" l="27969" r="65584" t="17269"/>
          <a:stretch/>
        </p:blipFill>
        <p:spPr>
          <a:xfrm>
            <a:off x="7012575" y="3369550"/>
            <a:ext cx="1037174" cy="1043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Shape 151"/>
          <p:cNvGrpSpPr/>
          <p:nvPr/>
        </p:nvGrpSpPr>
        <p:grpSpPr>
          <a:xfrm>
            <a:off x="5075100" y="2183498"/>
            <a:ext cx="3138000" cy="1584684"/>
            <a:chOff x="4129350" y="2675110"/>
            <a:chExt cx="3138000" cy="1584684"/>
          </a:xfrm>
        </p:grpSpPr>
        <p:pic>
          <p:nvPicPr>
            <p:cNvPr id="152" name="Shape 1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9350" y="2675113"/>
              <a:ext cx="1569000" cy="1581912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3" name="Shape 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98350" y="2675110"/>
              <a:ext cx="1569000" cy="1584684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54" name="Shape 154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13075" y="143525"/>
            <a:ext cx="838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Proposed Method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118525" y="1049050"/>
            <a:ext cx="4236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Gather images with ZWO camera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Analyze with Astrometry.net offline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Use RA and Dec to determine Lat/Long of viewer</a:t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5">
            <a:alphaModFix/>
          </a:blip>
          <a:srcRect b="20368" l="55777" r="31621" t="32417"/>
          <a:stretch/>
        </p:blipFill>
        <p:spPr>
          <a:xfrm>
            <a:off x="4418199" y="891000"/>
            <a:ext cx="1179101" cy="125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7674" y="3362638"/>
            <a:ext cx="1447325" cy="16999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cxnSp>
        <p:nvCxnSpPr>
          <p:cNvPr id="159" name="Shape 159"/>
          <p:cNvCxnSpPr/>
          <p:nvPr/>
        </p:nvCxnSpPr>
        <p:spPr>
          <a:xfrm>
            <a:off x="5963975" y="1299325"/>
            <a:ext cx="8100" cy="7347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5660075" y="1315475"/>
            <a:ext cx="306600" cy="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Shape 161"/>
          <p:cNvCxnSpPr/>
          <p:nvPr/>
        </p:nvCxnSpPr>
        <p:spPr>
          <a:xfrm>
            <a:off x="8689300" y="2452450"/>
            <a:ext cx="8100" cy="7347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Shape 162"/>
          <p:cNvCxnSpPr/>
          <p:nvPr/>
        </p:nvCxnSpPr>
        <p:spPr>
          <a:xfrm rot="10800000">
            <a:off x="8385400" y="2468600"/>
            <a:ext cx="306600" cy="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ZWO Camera Test Images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75" y="1500200"/>
            <a:ext cx="4299903" cy="288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99900" y="4478750"/>
            <a:ext cx="90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Monochrome, 6.4 Megapixel, Max Res: 3096*2080, 170 degree full sky “fish eye” lens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800" y="1500205"/>
            <a:ext cx="4299903" cy="288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Astrometry.net Outputs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150650" y="979200"/>
            <a:ext cx="4175100" cy="407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weak2: final WCS: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TAN-SIP Structure: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crval=(100.144, 9.79094)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crpix=(379.637, 301.273)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CD = (  -3.7196e-05     -0.0018825 )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(    0.0018824    -3.6006e-05 )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image size = (800 x 526)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SIP order: A=2, B=2, AP=2, BP=2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A =            0           0  4.0578e-06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0  1.9057e-06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-3.7378e-07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B =            0           0  7.9697e-07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0  2.9062e-06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-2.2222e-06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AP =  -1.2848e-05 -2.1972e-07 -4.0589e-06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1.7232e-07 -1.9083e-06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3.741e-07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BP =   2.3931e-05  2.4909e-07 -7.9858e-07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-6.2113e-07  -2.906e-06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2.2221e-06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Field center: (RA,Dec) = (100.215593, 9.831571) deg.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Field center: (RA H:M:S, Dec D:M:S) = (06:40:51.742, +09:49:53.655).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Field size: 90.3595 x 59.4209 arcminutes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Field rotation angle: up is -91.1139 degrees E of N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endParaRPr b="1"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675" y="1538738"/>
            <a:ext cx="4500576" cy="29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